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84" r:id="rId2"/>
    <p:sldId id="283" r:id="rId3"/>
    <p:sldId id="285" r:id="rId4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3399FF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5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52" y="96"/>
      </p:cViewPr>
      <p:guideLst>
        <p:guide orient="horz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AF40E9A-A436-405A-BF88-E281D9C87D7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nl-NL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9C3DC7B-7148-4472-B46D-908BC86AA11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09675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63A19-CD3F-41E0-B7B2-AED4BF54B59F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84B79A-7EF2-43E6-A5BF-7F59C8C957EA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E4F4A-A5B2-4231-92F1-60E3629D30F4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189DE-F8CF-4D68-AD14-D3DC5DF1B71C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9D0CA-52AE-449F-82D9-A7A993C91070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DBBFC-3141-466D-B5F8-72FBA41F289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13237" y="160337"/>
            <a:ext cx="8519747" cy="595801"/>
          </a:xfrm>
        </p:spPr>
        <p:txBody>
          <a:bodyPr/>
          <a:lstStyle>
            <a:lvl1pPr algn="l">
              <a:defRPr sz="3200" b="1">
                <a:solidFill>
                  <a:srgbClr val="7030A0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5723792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5pPr>
              <a:defRPr sz="2000"/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2CE7CF-7B06-4E86-B079-6D55298EF7EE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8867E-FB61-4067-9FD3-26D68B4C7DEF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94CBB-472C-4541-AF58-91B6AC017611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6CB8A-3DD5-4BCB-8F68-4EB19D08D31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C75F-F6DD-4CC9-9593-89D69FB6861B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D7316C-B9D2-4BD7-A57D-85DC61233DB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12394-023F-460B-8238-1DED431A51A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9970B-AB61-413A-9D4D-37279E50AF12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88A83-4D7C-4766-808F-E625D64C4D34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E2262-D951-4F45-B189-2A8903A77629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4863B-BADE-422B-8908-1C91A5A827A6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10F0B-BBCA-492A-80B5-9D898817FD1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3BC50-0F7A-4E27-A7CB-9F4B12C4B18A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4C1891-330B-4991-AC2B-6632EDFF759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C55A8D6-600C-472D-A66D-43C9F875C9FE}" type="datetimeFigureOut">
              <a:rPr lang="nl-NL"/>
              <a:pPr>
                <a:defRPr/>
              </a:pPr>
              <a:t>14-9-2015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AA4BB5-2F2F-44D4-9037-43F75BB6BB65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 - Onderzoek naar bewegingen</a:t>
            </a:r>
            <a:endParaRPr lang="nl-NL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3648637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Herhaling/discussie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Welke soort bewegingen ken je? Geef de natuurkundige namen en voorbeelden uit de praktijk.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Waarom zou je bewegingen willen meten?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Wat weet je nog van rekenen met beweging?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Hoe heet een beweging met constante snelheid?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Hoe meten we snelheden?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Waarom is snelheid belangrijk?</a:t>
            </a:r>
          </a:p>
          <a:p>
            <a:pPr marL="457200" indent="-457200">
              <a:buFont typeface="+mj-lt"/>
              <a:buAutoNum type="arabicPeriod"/>
            </a:pPr>
            <a:endParaRPr lang="nl-NL" dirty="0"/>
          </a:p>
        </p:txBody>
      </p:sp>
      <p:pic>
        <p:nvPicPr>
          <p:cNvPr id="2050" name="Picture 2" descr="https://encrypted-tbn2.gstatic.com/images?q=tbn:ANd9GcRL0sELV9AKSqeb7WVpUeU3kOEf2RRH2y_nyh5YWXFb35LfqwxhO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879" y="3932070"/>
            <a:ext cx="3093897" cy="268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9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§</a:t>
            </a:r>
            <a:r>
              <a:rPr lang="nl-NL" dirty="0" smtClean="0"/>
              <a:t>2.1 Het maken van (</a:t>
            </a:r>
            <a:r>
              <a:rPr lang="nl-NL" dirty="0" err="1" smtClean="0"/>
              <a:t>x,t</a:t>
            </a:r>
            <a:r>
              <a:rPr lang="nl-NL" dirty="0" smtClean="0"/>
              <a:t>)-diagrammen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653" y="905608"/>
            <a:ext cx="8546123" cy="3121447"/>
          </a:xfrm>
        </p:spPr>
        <p:txBody>
          <a:bodyPr/>
          <a:lstStyle/>
          <a:p>
            <a:r>
              <a:rPr lang="en-US" dirty="0" err="1" smtClean="0"/>
              <a:t>Een</a:t>
            </a:r>
            <a:r>
              <a:rPr lang="en-US" dirty="0" smtClean="0"/>
              <a:t> (</a:t>
            </a:r>
            <a:r>
              <a:rPr lang="en-US" dirty="0" err="1" smtClean="0"/>
              <a:t>plaats,tijd</a:t>
            </a:r>
            <a:r>
              <a:rPr lang="en-US" dirty="0" smtClean="0"/>
              <a:t>)-diagram </a:t>
            </a:r>
            <a:r>
              <a:rPr lang="en-US" dirty="0" err="1" smtClean="0"/>
              <a:t>ofwel</a:t>
            </a:r>
            <a:r>
              <a:rPr lang="en-US" dirty="0" smtClean="0"/>
              <a:t> (</a:t>
            </a:r>
            <a:r>
              <a:rPr lang="en-US" dirty="0" err="1" smtClean="0"/>
              <a:t>x,t</a:t>
            </a:r>
            <a:r>
              <a:rPr lang="en-US" dirty="0" smtClean="0"/>
              <a:t>)-diagram kun je </a:t>
            </a:r>
            <a:r>
              <a:rPr lang="en-US" dirty="0" err="1" smtClean="0"/>
              <a:t>verkrijgen</a:t>
            </a:r>
            <a:r>
              <a:rPr lang="en-US" dirty="0" smtClean="0"/>
              <a:t> door: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Videometen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Stroboscopische</a:t>
            </a:r>
            <a:r>
              <a:rPr lang="en-US" dirty="0" smtClean="0"/>
              <a:t> </a:t>
            </a:r>
            <a:r>
              <a:rPr lang="en-US" dirty="0" err="1" smtClean="0"/>
              <a:t>foto</a:t>
            </a:r>
            <a:endParaRPr lang="en-US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dirty="0" err="1" smtClean="0"/>
              <a:t>Detectoren</a:t>
            </a:r>
            <a:endParaRPr lang="en-US" dirty="0" smtClean="0"/>
          </a:p>
          <a:p>
            <a:pPr marL="1314450" lvl="2" indent="-457200">
              <a:buFont typeface="Courier New" panose="02070309020205020404" pitchFamily="49" charset="0"/>
              <a:buChar char="o"/>
            </a:pPr>
            <a:r>
              <a:rPr lang="en-US" dirty="0" err="1" smtClean="0"/>
              <a:t>Ultrasone</a:t>
            </a:r>
            <a:r>
              <a:rPr lang="en-US" dirty="0" smtClean="0"/>
              <a:t> </a:t>
            </a:r>
            <a:r>
              <a:rPr lang="en-US" dirty="0" err="1" smtClean="0"/>
              <a:t>plaatssensor</a:t>
            </a:r>
            <a:endParaRPr lang="en-US" dirty="0" smtClean="0"/>
          </a:p>
          <a:p>
            <a:pPr marL="1314450" lvl="2" indent="-457200">
              <a:buFont typeface="Courier New" panose="02070309020205020404" pitchFamily="49" charset="0"/>
              <a:buChar char="o"/>
            </a:pPr>
            <a:r>
              <a:rPr lang="en-US" dirty="0" err="1" smtClean="0"/>
              <a:t>Lichtpoortje</a:t>
            </a:r>
            <a:endParaRPr lang="nl-NL" dirty="0"/>
          </a:p>
        </p:txBody>
      </p:sp>
      <p:pic>
        <p:nvPicPr>
          <p:cNvPr id="1026" name="Picture 2" descr="http://exo.science.ru.nl/exoidee/images/123/image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2731" y="1655016"/>
            <a:ext cx="3401178" cy="2372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arianejamesfotografie.nl/wordpress/wp-content/uploads/2014/08/slide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37" y="4176525"/>
            <a:ext cx="4272786" cy="2501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pepperl-fuchs.nl/netherlands/images_inet_lowres_NLD/ultrasonic_sensors_measuring_principle_rdax_10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69" y="4251093"/>
            <a:ext cx="3630440" cy="2352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502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Het </a:t>
            </a:r>
            <a:r>
              <a:rPr lang="en-US" dirty="0" err="1" smtClean="0"/>
              <a:t>aflezen</a:t>
            </a:r>
            <a:r>
              <a:rPr lang="en-US" dirty="0" smtClean="0"/>
              <a:t> van (</a:t>
            </a:r>
            <a:r>
              <a:rPr lang="en-US" dirty="0" err="1" smtClean="0"/>
              <a:t>x,t</a:t>
            </a:r>
            <a:r>
              <a:rPr lang="en-US" dirty="0" smtClean="0"/>
              <a:t>)-</a:t>
            </a:r>
            <a:r>
              <a:rPr lang="en-US" dirty="0" err="1" smtClean="0"/>
              <a:t>diagrammen</a:t>
            </a:r>
            <a:endParaRPr lang="nl-NL" dirty="0"/>
          </a:p>
        </p:txBody>
      </p:sp>
      <p:grpSp>
        <p:nvGrpSpPr>
          <p:cNvPr id="47" name="Groep 46"/>
          <p:cNvGrpSpPr/>
          <p:nvPr/>
        </p:nvGrpSpPr>
        <p:grpSpPr>
          <a:xfrm>
            <a:off x="91311" y="858320"/>
            <a:ext cx="5404142" cy="3620429"/>
            <a:chOff x="56580" y="846744"/>
            <a:chExt cx="7131871" cy="4777893"/>
          </a:xfrm>
        </p:grpSpPr>
        <p:cxnSp>
          <p:nvCxnSpPr>
            <p:cNvPr id="4" name="Straight Connector 4"/>
            <p:cNvCxnSpPr/>
            <p:nvPr/>
          </p:nvCxnSpPr>
          <p:spPr>
            <a:xfrm>
              <a:off x="1358019" y="998616"/>
              <a:ext cx="0" cy="3757188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5"/>
            <p:cNvCxnSpPr/>
            <p:nvPr/>
          </p:nvCxnSpPr>
          <p:spPr>
            <a:xfrm>
              <a:off x="1358019" y="4755804"/>
              <a:ext cx="583043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6"/>
            <p:cNvSpPr txBox="1"/>
            <p:nvPr/>
          </p:nvSpPr>
          <p:spPr>
            <a:xfrm rot="16200000">
              <a:off x="-135140" y="1565345"/>
              <a:ext cx="845103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x (m)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3745815" y="5162972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t (s)</a:t>
              </a:r>
            </a:p>
          </p:txBody>
        </p:sp>
        <p:cxnSp>
          <p:nvCxnSpPr>
            <p:cNvPr id="8" name="Straight Connector 8"/>
            <p:cNvCxnSpPr/>
            <p:nvPr/>
          </p:nvCxnSpPr>
          <p:spPr>
            <a:xfrm>
              <a:off x="1267486" y="1134418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9"/>
            <p:cNvCxnSpPr/>
            <p:nvPr/>
          </p:nvCxnSpPr>
          <p:spPr>
            <a:xfrm>
              <a:off x="1262958" y="2934418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0"/>
            <p:cNvCxnSpPr/>
            <p:nvPr/>
          </p:nvCxnSpPr>
          <p:spPr>
            <a:xfrm>
              <a:off x="1267486" y="3843602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1"/>
            <p:cNvCxnSpPr/>
            <p:nvPr/>
          </p:nvCxnSpPr>
          <p:spPr>
            <a:xfrm>
              <a:off x="2344847" y="4638632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2"/>
            <p:cNvCxnSpPr/>
            <p:nvPr/>
          </p:nvCxnSpPr>
          <p:spPr>
            <a:xfrm>
              <a:off x="3339220" y="4656477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3"/>
            <p:cNvCxnSpPr/>
            <p:nvPr/>
          </p:nvCxnSpPr>
          <p:spPr>
            <a:xfrm>
              <a:off x="4326048" y="4656476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4"/>
            <p:cNvCxnSpPr/>
            <p:nvPr/>
          </p:nvCxnSpPr>
          <p:spPr>
            <a:xfrm>
              <a:off x="5293260" y="4656475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5"/>
            <p:cNvCxnSpPr/>
            <p:nvPr/>
          </p:nvCxnSpPr>
          <p:spPr>
            <a:xfrm>
              <a:off x="6280088" y="4638632"/>
              <a:ext cx="0" cy="198653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6"/>
            <p:cNvSpPr txBox="1"/>
            <p:nvPr/>
          </p:nvSpPr>
          <p:spPr>
            <a:xfrm>
              <a:off x="483663" y="846744"/>
              <a:ext cx="651140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200</a:t>
              </a:r>
            </a:p>
          </p:txBody>
        </p:sp>
        <p:cxnSp>
          <p:nvCxnSpPr>
            <p:cNvPr id="17" name="Straight Connector 17"/>
            <p:cNvCxnSpPr/>
            <p:nvPr/>
          </p:nvCxnSpPr>
          <p:spPr>
            <a:xfrm>
              <a:off x="1288612" y="2018509"/>
              <a:ext cx="190122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8"/>
            <p:cNvSpPr txBox="1"/>
            <p:nvPr/>
          </p:nvSpPr>
          <p:spPr>
            <a:xfrm>
              <a:off x="506296" y="1712729"/>
              <a:ext cx="651140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150</a:t>
              </a:r>
            </a:p>
          </p:txBody>
        </p:sp>
        <p:sp>
          <p:nvSpPr>
            <p:cNvPr id="19" name="TextBox 19"/>
            <p:cNvSpPr txBox="1"/>
            <p:nvPr/>
          </p:nvSpPr>
          <p:spPr>
            <a:xfrm>
              <a:off x="497244" y="2655795"/>
              <a:ext cx="651140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100</a:t>
              </a:r>
            </a:p>
          </p:txBody>
        </p:sp>
        <p:sp>
          <p:nvSpPr>
            <p:cNvPr id="20" name="TextBox 20"/>
            <p:cNvSpPr txBox="1"/>
            <p:nvPr/>
          </p:nvSpPr>
          <p:spPr>
            <a:xfrm>
              <a:off x="669251" y="3564980"/>
              <a:ext cx="495649" cy="461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50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065720" y="4713983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0</a:t>
              </a:r>
            </a:p>
          </p:txBody>
        </p:sp>
        <p:sp>
          <p:nvSpPr>
            <p:cNvPr id="22" name="TextBox 22"/>
            <p:cNvSpPr txBox="1"/>
            <p:nvPr/>
          </p:nvSpPr>
          <p:spPr>
            <a:xfrm>
              <a:off x="2155093" y="4767577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2</a:t>
              </a:r>
            </a:p>
          </p:txBody>
        </p:sp>
        <p:sp>
          <p:nvSpPr>
            <p:cNvPr id="23" name="TextBox 23"/>
            <p:cNvSpPr txBox="1"/>
            <p:nvPr/>
          </p:nvSpPr>
          <p:spPr>
            <a:xfrm>
              <a:off x="3150978" y="4769518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4</a:t>
              </a:r>
            </a:p>
          </p:txBody>
        </p:sp>
        <p:sp>
          <p:nvSpPr>
            <p:cNvPr id="24" name="TextBox 24"/>
            <p:cNvSpPr txBox="1"/>
            <p:nvPr/>
          </p:nvSpPr>
          <p:spPr>
            <a:xfrm>
              <a:off x="4160066" y="475580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6</a:t>
              </a:r>
            </a:p>
          </p:txBody>
        </p:sp>
        <p:sp>
          <p:nvSpPr>
            <p:cNvPr id="25" name="TextBox 25"/>
            <p:cNvSpPr txBox="1"/>
            <p:nvPr/>
          </p:nvSpPr>
          <p:spPr>
            <a:xfrm>
              <a:off x="5141287" y="476829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8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6033058" y="4768277"/>
              <a:ext cx="4956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10</a:t>
              </a:r>
            </a:p>
          </p:txBody>
        </p:sp>
        <p:sp>
          <p:nvSpPr>
            <p:cNvPr id="34" name="Freeform 34"/>
            <p:cNvSpPr/>
            <p:nvPr/>
          </p:nvSpPr>
          <p:spPr>
            <a:xfrm flipH="1" flipV="1">
              <a:off x="1358018" y="1205704"/>
              <a:ext cx="5432079" cy="3541916"/>
            </a:xfrm>
            <a:custGeom>
              <a:avLst/>
              <a:gdLst>
                <a:gd name="connsiteX0" fmla="*/ 0 w 5432079"/>
                <a:gd name="connsiteY0" fmla="*/ 0 h 3541916"/>
                <a:gd name="connsiteX1" fmla="*/ 1013988 w 5432079"/>
                <a:gd name="connsiteY1" fmla="*/ 1819747 h 3541916"/>
                <a:gd name="connsiteX2" fmla="*/ 1991762 w 5432079"/>
                <a:gd name="connsiteY2" fmla="*/ 2734147 h 3541916"/>
                <a:gd name="connsiteX3" fmla="*/ 3032911 w 5432079"/>
                <a:gd name="connsiteY3" fmla="*/ 3186820 h 3541916"/>
                <a:gd name="connsiteX4" fmla="*/ 3965418 w 5432079"/>
                <a:gd name="connsiteY4" fmla="*/ 3395050 h 3541916"/>
                <a:gd name="connsiteX5" fmla="*/ 4970352 w 5432079"/>
                <a:gd name="connsiteY5" fmla="*/ 3521798 h 3541916"/>
                <a:gd name="connsiteX6" fmla="*/ 5432079 w 5432079"/>
                <a:gd name="connsiteY6" fmla="*/ 3539905 h 354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32079" h="3541916">
                  <a:moveTo>
                    <a:pt x="0" y="0"/>
                  </a:moveTo>
                  <a:cubicBezTo>
                    <a:pt x="341014" y="682028"/>
                    <a:pt x="682028" y="1364056"/>
                    <a:pt x="1013988" y="1819747"/>
                  </a:cubicBezTo>
                  <a:cubicBezTo>
                    <a:pt x="1345948" y="2275438"/>
                    <a:pt x="1655275" y="2506302"/>
                    <a:pt x="1991762" y="2734147"/>
                  </a:cubicBezTo>
                  <a:cubicBezTo>
                    <a:pt x="2328249" y="2961992"/>
                    <a:pt x="2703968" y="3076670"/>
                    <a:pt x="3032911" y="3186820"/>
                  </a:cubicBezTo>
                  <a:cubicBezTo>
                    <a:pt x="3361854" y="3296971"/>
                    <a:pt x="3642511" y="3339220"/>
                    <a:pt x="3965418" y="3395050"/>
                  </a:cubicBezTo>
                  <a:cubicBezTo>
                    <a:pt x="4288325" y="3450880"/>
                    <a:pt x="4725909" y="3497656"/>
                    <a:pt x="4970352" y="3521798"/>
                  </a:cubicBezTo>
                  <a:cubicBezTo>
                    <a:pt x="5214795" y="3545940"/>
                    <a:pt x="5323437" y="3542922"/>
                    <a:pt x="5432079" y="353990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</a:ln>
          </p:spPr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cxnSp>
          <p:nvCxnSpPr>
            <p:cNvPr id="42" name="Rechte verbindingslijn met pijl 41"/>
            <p:cNvCxnSpPr/>
            <p:nvPr/>
          </p:nvCxnSpPr>
          <p:spPr>
            <a:xfrm>
              <a:off x="1892174" y="1588501"/>
              <a:ext cx="90534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Rechte verbindingslijn met pijl 42"/>
            <p:cNvCxnSpPr/>
            <p:nvPr/>
          </p:nvCxnSpPr>
          <p:spPr>
            <a:xfrm>
              <a:off x="4837140" y="3071760"/>
              <a:ext cx="90534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kstvak 43"/>
            <p:cNvSpPr txBox="1"/>
            <p:nvPr/>
          </p:nvSpPr>
          <p:spPr>
            <a:xfrm>
              <a:off x="2163547" y="1529684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A</a:t>
              </a:r>
              <a:endParaRPr lang="nl-NL" sz="2400" dirty="0" smtClean="0">
                <a:latin typeface="Calibri" pitchFamily="34" charset="0"/>
              </a:endParaRPr>
            </a:p>
          </p:txBody>
        </p:sp>
        <p:sp>
          <p:nvSpPr>
            <p:cNvPr id="45" name="Tekstvak 44"/>
            <p:cNvSpPr txBox="1"/>
            <p:nvPr/>
          </p:nvSpPr>
          <p:spPr>
            <a:xfrm>
              <a:off x="5108513" y="3026073"/>
              <a:ext cx="36260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latin typeface="Calibri" pitchFamily="34" charset="0"/>
                </a:rPr>
                <a:t>B</a:t>
              </a:r>
              <a:endParaRPr lang="nl-NL" sz="2400" dirty="0" smtClean="0">
                <a:latin typeface="Calibri" pitchFamily="34" charset="0"/>
              </a:endParaRPr>
            </a:p>
          </p:txBody>
        </p:sp>
      </p:grpSp>
      <p:sp>
        <p:nvSpPr>
          <p:cNvPr id="46" name="Tekstvak 45"/>
          <p:cNvSpPr txBox="1"/>
          <p:nvPr/>
        </p:nvSpPr>
        <p:spPr>
          <a:xfrm>
            <a:off x="4995535" y="1273930"/>
            <a:ext cx="39758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 pitchFamily="34" charset="0"/>
              </a:rPr>
              <a:t>Op </a:t>
            </a:r>
            <a:r>
              <a:rPr lang="en-US" sz="2400" dirty="0" err="1" smtClean="0">
                <a:latin typeface="Calibri" pitchFamily="34" charset="0"/>
              </a:rPr>
              <a:t>welk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tijdsinterval</a:t>
            </a:r>
            <a:r>
              <a:rPr lang="en-US" sz="2400" dirty="0" smtClean="0">
                <a:latin typeface="Calibri" pitchFamily="34" charset="0"/>
              </a:rPr>
              <a:t> </a:t>
            </a:r>
            <a:r>
              <a:rPr lang="en-US" sz="2400" dirty="0" err="1" smtClean="0">
                <a:latin typeface="Calibri" pitchFamily="34" charset="0"/>
              </a:rPr>
              <a:t>beweegt</a:t>
            </a:r>
            <a:r>
              <a:rPr lang="en-US" sz="2400" dirty="0" smtClean="0">
                <a:latin typeface="Calibri" pitchFamily="34" charset="0"/>
              </a:rPr>
              <a:t> het </a:t>
            </a:r>
            <a:r>
              <a:rPr lang="en-US" sz="2400" dirty="0" err="1" smtClean="0">
                <a:latin typeface="Calibri" pitchFamily="34" charset="0"/>
              </a:rPr>
              <a:t>voorwerp</a:t>
            </a:r>
            <a:r>
              <a:rPr lang="en-US" sz="2400" dirty="0" smtClean="0">
                <a:latin typeface="Calibri" pitchFamily="34" charset="0"/>
              </a:rPr>
              <a:t> het </a:t>
            </a:r>
            <a:r>
              <a:rPr lang="en-US" sz="2400" dirty="0" err="1" smtClean="0">
                <a:latin typeface="Calibri" pitchFamily="34" charset="0"/>
              </a:rPr>
              <a:t>snelst</a:t>
            </a:r>
            <a:r>
              <a:rPr lang="en-US" sz="2400" dirty="0" smtClean="0">
                <a:latin typeface="Calibri" pitchFamily="34" charset="0"/>
              </a:rPr>
              <a:t>?</a:t>
            </a:r>
            <a:endParaRPr lang="nl-NL" sz="2400" dirty="0" smtClean="0">
              <a:latin typeface="Calibri" pitchFamily="34" charset="0"/>
            </a:endParaRPr>
          </a:p>
        </p:txBody>
      </p:sp>
      <p:grpSp>
        <p:nvGrpSpPr>
          <p:cNvPr id="51" name="Groep 50"/>
          <p:cNvGrpSpPr/>
          <p:nvPr/>
        </p:nvGrpSpPr>
        <p:grpSpPr>
          <a:xfrm>
            <a:off x="451656" y="4729360"/>
            <a:ext cx="8519747" cy="1663968"/>
            <a:chOff x="451656" y="4729360"/>
            <a:chExt cx="8519747" cy="1663968"/>
          </a:xfrm>
        </p:grpSpPr>
        <p:sp>
          <p:nvSpPr>
            <p:cNvPr id="48" name="Titel 1"/>
            <p:cNvSpPr txBox="1">
              <a:spLocks/>
            </p:cNvSpPr>
            <p:nvPr/>
          </p:nvSpPr>
          <p:spPr bwMode="auto">
            <a:xfrm>
              <a:off x="451656" y="4729360"/>
              <a:ext cx="8519747" cy="595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3200" b="1" kern="1200">
                  <a:solidFill>
                    <a:srgbClr val="7030A0"/>
                  </a:solidFill>
                  <a:latin typeface="+mj-lt"/>
                  <a:ea typeface="+mj-ea"/>
                  <a:cs typeface="+mj-cs"/>
                </a:defRPr>
              </a:lvl1pPr>
              <a:lvl2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2pPr>
              <a:lvl3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3pPr>
              <a:lvl4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4pPr>
              <a:lvl5pPr algn="ctr" rtl="0" eaLnBrk="0" fontAlgn="base" hangingPunct="0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5pPr>
              <a:lvl6pPr marL="4572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6pPr>
              <a:lvl7pPr marL="9144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7pPr>
              <a:lvl8pPr marL="13716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8pPr>
              <a:lvl9pPr marL="1828800" algn="ctr" rtl="0" fontAlgn="base">
                <a:spcBef>
                  <a:spcPct val="0"/>
                </a:spcBef>
                <a:spcAft>
                  <a:spcPct val="0"/>
                </a:spcAft>
                <a:defRPr sz="44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US" dirty="0" err="1" smtClean="0"/>
                <a:t>Rekenen</a:t>
              </a:r>
              <a:r>
                <a:rPr lang="en-US" dirty="0" smtClean="0"/>
                <a:t> met </a:t>
              </a:r>
              <a:r>
                <a:rPr lang="en-US" dirty="0" err="1" smtClean="0"/>
                <a:t>plaats</a:t>
              </a:r>
              <a:r>
                <a:rPr lang="en-US" dirty="0" smtClean="0"/>
                <a:t> en </a:t>
              </a:r>
              <a:r>
                <a:rPr lang="en-US" dirty="0" err="1" smtClean="0"/>
                <a:t>tijd</a:t>
              </a:r>
              <a:endParaRPr lang="nl-NL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9" name="Tekstvak 48"/>
                <p:cNvSpPr txBox="1"/>
                <p:nvPr/>
              </p:nvSpPr>
              <p:spPr>
                <a:xfrm>
                  <a:off x="555560" y="5373287"/>
                  <a:ext cx="5717143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a14:m>
                  <a:r>
                    <a:rPr lang="nl-NL" sz="2400" dirty="0" smtClean="0">
                      <a:latin typeface="Calibri" pitchFamily="34" charset="0"/>
                    </a:rPr>
                    <a:t>  of  </a:t>
                  </a:r>
                  <a14:m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𝑡</m:t>
                      </m:r>
                    </m:oMath>
                  </a14:m>
                  <a:r>
                    <a:rPr lang="nl-NL" sz="2400" dirty="0" smtClean="0">
                      <a:latin typeface="Calibri" pitchFamily="34" charset="0"/>
                    </a:rPr>
                    <a:t>  </a:t>
                  </a:r>
                  <a:r>
                    <a:rPr lang="nl-NL" sz="2400" dirty="0" smtClean="0">
                      <a:solidFill>
                        <a:srgbClr val="0070C0"/>
                      </a:solidFill>
                      <a:latin typeface="Calibri" pitchFamily="34" charset="0"/>
                    </a:rPr>
                    <a:t>(let op eenheden!)</a:t>
                  </a:r>
                </a:p>
              </p:txBody>
            </p:sp>
          </mc:Choice>
          <mc:Fallback xmlns="">
            <p:sp>
              <p:nvSpPr>
                <p:cNvPr id="49" name="Tekstvak 4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560" y="5373287"/>
                  <a:ext cx="5717143" cy="461665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l="-1386" t="-10526" r="-533" b="-28947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kstvak 49"/>
                <p:cNvSpPr txBox="1"/>
                <p:nvPr/>
              </p:nvSpPr>
              <p:spPr>
                <a:xfrm>
                  <a:off x="561950" y="5901590"/>
                  <a:ext cx="4813241" cy="4917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b="0" dirty="0" smtClean="0"/>
                    <a:t>Verplaatsing 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𝑒𝑖𝑛𝑑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𝑏𝑒𝑔𝑖𝑛</m:t>
                          </m:r>
                        </m:sub>
                      </m:sSub>
                    </m:oMath>
                  </a14:m>
                  <a:r>
                    <a:rPr lang="nl-NL" sz="2400" dirty="0" smtClean="0">
                      <a:latin typeface="Calibri" pitchFamily="34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0" name="Tekstvak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1950" y="5901590"/>
                  <a:ext cx="4813241" cy="491738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l="-1646" t="-8642" b="-22222"/>
                  </a:stretch>
                </a:blipFill>
              </p:spPr>
              <p:txBody>
                <a:bodyPr/>
                <a:lstStyle/>
                <a:p>
                  <a:r>
                    <a:rPr lang="nl-NL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5643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>
          <a:solidFill>
            <a:srgbClr val="00B050"/>
          </a:solidFill>
        </a:ln>
      </a:spPr>
      <a:bodyPr wrap="square" rtlCol="0" anchor="ctr">
        <a:spAutoFit/>
      </a:bodyPr>
      <a:lstStyle>
        <a:defPPr algn="ctr">
          <a:defRPr sz="2400" dirty="0" err="1">
            <a:solidFill>
              <a:prstClr val="black"/>
            </a:solidFill>
            <a:latin typeface="Calibri" pitchFamily="34" charset="0"/>
          </a:defRPr>
        </a:defPPr>
      </a:lstStyle>
    </a:spDef>
    <a:lnDef>
      <a:spPr>
        <a:ln w="19050">
          <a:solidFill>
            <a:schemeClr val="tx1"/>
          </a:solidFill>
          <a:prstDash val="solid"/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>
            <a:latin typeface="Calibri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1233</TotalTime>
  <Words>150</Words>
  <Application>Microsoft Office PowerPoint</Application>
  <PresentationFormat>On-screen Show (4:3)</PresentationFormat>
  <Paragraphs>34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Cambria Math</vt:lpstr>
      <vt:lpstr>Courier New</vt:lpstr>
      <vt:lpstr>Office-thema</vt:lpstr>
      <vt:lpstr>Intro - Onderzoek naar bewegingen</vt:lpstr>
      <vt:lpstr>§2.1 Het maken van (x,t)-diagrammen </vt:lpstr>
      <vt:lpstr>Het aflezen van (x,t)-diagrammen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Prabha</dc:creator>
  <cp:lastModifiedBy>Prabha</cp:lastModifiedBy>
  <cp:revision>436</cp:revision>
  <dcterms:created xsi:type="dcterms:W3CDTF">2011-12-07T18:12:19Z</dcterms:created>
  <dcterms:modified xsi:type="dcterms:W3CDTF">2015-09-14T12:41:12Z</dcterms:modified>
</cp:coreProperties>
</file>